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37" r:id="rId2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7"/>
      <p:bold r:id="rId28"/>
      <p:italic r:id="rId29"/>
      <p:boldItalic r:id="rId30"/>
    </p:embeddedFont>
    <p:embeddedFont>
      <p:font typeface="IBM Plex Mono Medium" panose="020B0609050203000203" pitchFamily="49" charset="0"/>
      <p:regular r:id="rId31"/>
      <p:bold r:id="rId32"/>
      <p:italic r:id="rId33"/>
      <p:boldItalic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  <p:embeddedFont>
      <p:font typeface="Public Sans ExtraBold" panose="020B0604020202020204" charset="0"/>
      <p:bold r:id="rId39"/>
      <p:italic r:id="rId40"/>
      <p:boldItalic r:id="rId41"/>
    </p:embeddedFont>
    <p:embeddedFont>
      <p:font typeface="Public Sans ExtraLight" panose="020B0604020202020204" charset="0"/>
      <p:regular r:id="rId42"/>
      <p:bold r:id="rId43"/>
      <p:italic r:id="rId44"/>
      <p:boldItalic r:id="rId45"/>
    </p:embeddedFont>
    <p:embeddedFont>
      <p:font typeface="Public Sans Light" panose="020B0604020202020204" charset="0"/>
      <p:regular r:id="rId46"/>
      <p:bold r:id="rId47"/>
      <p:italic r:id="rId48"/>
      <p:boldItalic r:id="rId49"/>
    </p:embeddedFont>
    <p:embeddedFont>
      <p:font typeface="Public Sans Medium" panose="020B0604020202020204" charset="0"/>
      <p:regular r:id="rId50"/>
      <p:bold r:id="rId51"/>
      <p:italic r:id="rId52"/>
      <p:boldItalic r:id="rId53"/>
    </p:embeddedFont>
    <p:embeddedFont>
      <p:font typeface="Public Sans Thin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/>
    <p:restoredTop sz="94673"/>
  </p:normalViewPr>
  <p:slideViewPr>
    <p:cSldViewPr snapToGrid="0">
      <p:cViewPr varScale="1">
        <p:scale>
          <a:sx n="84" d="100"/>
          <a:sy n="84" d="100"/>
        </p:scale>
        <p:origin x="90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5af80a16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5af80a16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5af80a16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5af80a169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0d721cf2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0d721cf2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5af80a169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5af80a169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5af80a16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5af80a16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5af80a16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5af80a16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5af80a16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5af80a16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5af80a169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5af80a169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5af80a169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5af80a169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5af80a169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5af80a169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30d721cf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30d721cf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5af80a169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5af80a169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5af80a169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5af80a169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5af80a169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5af80a169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5af80a16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5af80a169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8c9cceed2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8c9cceed2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5af80a16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5af80a16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hs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sa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3.5.0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next week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3" name="Google Shape;30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 Cole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9" name="Google Shape;309;p54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 Specialist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310" name="Google Shape;31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Teams want to know about the Section 508 and WCAG conformance of our components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16" name="Google Shape;3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9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just a simple badge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23" name="Google Shape;323;p56" title="A green badge reading &quot;Section 508 Inside!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2513" y="1832675"/>
            <a:ext cx="2458975" cy="24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Component-based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critical checklists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Easy-to-check functional accessibility and usability tests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Outline what all of us can do to validate </a:t>
            </a:r>
            <a:r>
              <a:rPr lang="en">
                <a:solidFill>
                  <a:schemeClr val="accent2"/>
                </a:solidFill>
              </a:rPr>
              <a:t>(and revalidate!)</a:t>
            </a:r>
            <a:r>
              <a:rPr lang="en">
                <a:solidFill>
                  <a:schemeClr val="lt1"/>
                </a:solidFill>
              </a:rPr>
              <a:t> component functionality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aim to publish at least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one of these checklists by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next month’s call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We’ll be reaching out to those who expressed interest in providing usability feedback!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Happy Global Accessibility Awareness Day!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4" name="Google Shape;234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5" name="Google Shape;235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6" name="Google Shape;2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>
            <a:spLocks noGrp="1"/>
          </p:cNvSpPr>
          <p:nvPr>
            <p:ph type="title"/>
          </p:nvPr>
        </p:nvSpPr>
        <p:spPr>
          <a:xfrm>
            <a:off x="311700" y="120127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Real-world accessibility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What’s it like to be blind and use </a:t>
            </a:r>
            <a:b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the web in 2023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65" name="Google Shape;36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Yarberry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71" name="Google Shape;371;p64"/>
          <p:cNvSpPr txBox="1">
            <a:spLocks noGrp="1"/>
          </p:cNvSpPr>
          <p:nvPr>
            <p:ph type="subTitle" idx="1"/>
          </p:nvPr>
        </p:nvSpPr>
        <p:spPr>
          <a:xfrm>
            <a:off x="4572000" y="138779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World Services 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for the Blind</a:t>
            </a:r>
            <a:endParaRPr/>
          </a:p>
        </p:txBody>
      </p:sp>
      <p:sp>
        <p:nvSpPr>
          <p:cNvPr id="372" name="Google Shape;37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78" name="Google Shape;37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7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15" name="Google Shape;715;p107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June:</a:t>
            </a:r>
            <a:br>
              <a:rPr lang="en-US" dirty="0"/>
            </a:br>
            <a:r>
              <a:rPr lang="en-US" dirty="0"/>
              <a:t>Looking at critical checklists</a:t>
            </a:r>
          </a:p>
        </p:txBody>
      </p:sp>
      <p:sp>
        <p:nvSpPr>
          <p:cNvPr id="716" name="Google Shape;716;p107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>
                <a:solidFill>
                  <a:schemeClr val="bg2"/>
                </a:solidFill>
              </a:rPr>
              <a:t>uswds</a:t>
            </a:r>
            <a:r>
              <a:rPr lang="en" dirty="0">
                <a:solidFill>
                  <a:schemeClr val="bg2"/>
                </a:solidFill>
              </a:rPr>
              <a:t>-public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17" name="Google Shape;717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3.5.0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checklists</a:t>
            </a:r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accessibility chat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45" name="Google Shape;245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U.S. Department of Health and Human Services</a:t>
            </a:r>
            <a:endParaRPr/>
          </a:p>
        </p:txBody>
      </p:sp>
      <p:sp>
        <p:nvSpPr>
          <p:cNvPr id="261" name="Google Shape;261;p4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62" name="Google Shape;262;p48" descr="shows a simple USWDS header and a hero area that promotes a suicide hotline of 988 Suicide and crisis lifeline" title="The Health and human services homepage screensho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23118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375"/>
            </a:avLst>
          </a:prstGeom>
        </p:spPr>
      </p:pic>
      <p:sp>
        <p:nvSpPr>
          <p:cNvPr id="260" name="Google Shape;26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USAGov and USAGov en Español</a:t>
            </a:r>
            <a:endParaRPr/>
          </a:p>
        </p:txBody>
      </p:sp>
      <p:sp>
        <p:nvSpPr>
          <p:cNvPr id="269" name="Google Shape;269;p4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70" name="Google Shape;270;p49" descr="The USAGov homepage shows a simple USWDS header, a crowd of flag-waving people, and a prominent Spanish language switcher" title="Screen shot of USA.gov home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537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865"/>
            </a:avLst>
          </a:prstGeom>
        </p:spPr>
      </p:pic>
      <p:sp>
        <p:nvSpPr>
          <p:cNvPr id="268" name="Google Shape;26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3.5.0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Accessibility and usability focus</a:t>
            </a:r>
            <a:endParaRPr dirty="0"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2" name="Google Shape;28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improvements in USWDS 3.5.0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9" name="Google Shape;289;p52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Consistency and legibility of disabled form elements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File input experience for voice and screen readers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Space bar trigger to links styled as buttons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Identifier accessibility link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Updated form guidance to suggest labeling both required fields and optional fields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And a bunch more!</a:t>
            </a: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cxnSp>
        <p:nvCxnSpPr>
          <p:cNvPr id="291" name="Google Shape;291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1309450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1777789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2240417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2725895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3216438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4025103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675" y="4485718"/>
            <a:ext cx="78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On-screen Show (16:9)</PresentationFormat>
  <Paragraphs>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Public Sans ExtraBold</vt:lpstr>
      <vt:lpstr>Public Sans</vt:lpstr>
      <vt:lpstr>IBM Plex Mono</vt:lpstr>
      <vt:lpstr>Public Sans Medium</vt:lpstr>
      <vt:lpstr>Public Sans Thin</vt:lpstr>
      <vt:lpstr>IBM Plex Mono Medium</vt:lpstr>
      <vt:lpstr>Arial</vt:lpstr>
      <vt:lpstr>Public Sans ExtraLight</vt:lpstr>
      <vt:lpstr>Public Sans Light</vt:lpstr>
      <vt:lpstr>USWDS</vt:lpstr>
      <vt:lpstr>USWDS</vt:lpstr>
      <vt:lpstr>USWDS Monthly Call</vt:lpstr>
      <vt:lpstr>Hi!</vt:lpstr>
      <vt:lpstr>Agenda</vt:lpstr>
      <vt:lpstr>Site launches</vt:lpstr>
      <vt:lpstr>U.S. Department of Health and Human Services</vt:lpstr>
      <vt:lpstr>USAGov and USAGov en Español</vt:lpstr>
      <vt:lpstr>Great work!</vt:lpstr>
      <vt:lpstr>USWDS 3.5.0 Accessibility and usability focus</vt:lpstr>
      <vt:lpstr>Key improvements in USWDS 3.5.0</vt:lpstr>
      <vt:lpstr>USWDS 3.5.0 Out next week</vt:lpstr>
      <vt:lpstr>Amy Cole she/her</vt:lpstr>
      <vt:lpstr>Teams want to know about the Section 508 and WCAG conformance of our components</vt:lpstr>
      <vt:lpstr>Not just a simple badge</vt:lpstr>
      <vt:lpstr>Component-based  critical checklists</vt:lpstr>
      <vt:lpstr>Easy-to-check functional accessibility and usability tests</vt:lpstr>
      <vt:lpstr>Outline what all of us can do to validate (and revalidate!) component functionality</vt:lpstr>
      <vt:lpstr>We aim to publish at least  one of these checklists by  next month’s call</vt:lpstr>
      <vt:lpstr>We’ll be reaching out to those who expressed interest in providing usability feedback!</vt:lpstr>
      <vt:lpstr>Happy Global Accessibility Awareness Day!</vt:lpstr>
      <vt:lpstr>Real-world accessibility What’s it like to be blind and use  the web in 2023</vt:lpstr>
      <vt:lpstr>Eric Yarberry he/him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2023-05-18T14:02:16Z</dcterms:modified>
</cp:coreProperties>
</file>